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3" r:id="rId5"/>
  </p:sldMasterIdLst>
  <p:notesMasterIdLst>
    <p:notesMasterId r:id="rId24"/>
  </p:notesMasterIdLst>
  <p:sldIdLst>
    <p:sldId id="262" r:id="rId6"/>
    <p:sldId id="277" r:id="rId7"/>
    <p:sldId id="278" r:id="rId8"/>
    <p:sldId id="268" r:id="rId9"/>
    <p:sldId id="270" r:id="rId10"/>
    <p:sldId id="290" r:id="rId11"/>
    <p:sldId id="281" r:id="rId12"/>
    <p:sldId id="282" r:id="rId13"/>
    <p:sldId id="285" r:id="rId14"/>
    <p:sldId id="286" r:id="rId15"/>
    <p:sldId id="287" r:id="rId16"/>
    <p:sldId id="288" r:id="rId17"/>
    <p:sldId id="289" r:id="rId18"/>
    <p:sldId id="291" r:id="rId19"/>
    <p:sldId id="294" r:id="rId20"/>
    <p:sldId id="292" r:id="rId21"/>
    <p:sldId id="293" r:id="rId22"/>
    <p:sldId id="29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34B"/>
    <a:srgbClr val="F26000"/>
    <a:srgbClr val="AA53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8"/>
    <p:restoredTop sz="96327" autoAdjust="0"/>
  </p:normalViewPr>
  <p:slideViewPr>
    <p:cSldViewPr snapToGrid="0" snapToObjects="1">
      <p:cViewPr varScale="1">
        <p:scale>
          <a:sx n="130" d="100"/>
          <a:sy n="130" d="100"/>
        </p:scale>
        <p:origin x="192" y="2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F9591A-F911-4120-B0FB-13AFB38DFC86}" type="datetimeFigureOut">
              <a:rPr lang="en-US" smtClean="0"/>
              <a:t>9/15/20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FA488-4516-499A-AD4D-F11EB0AFC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46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FA488-4516-499A-AD4D-F11EB0AFCF9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04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810" y="1905000"/>
            <a:ext cx="9146382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810" y="5105400"/>
            <a:ext cx="9146381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6961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University of Texas at San Antonio, One UTSA Circle, San Antonio, TX 78249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15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4311" y="274640"/>
            <a:ext cx="1371957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7046" y="3472590"/>
            <a:ext cx="6492240" cy="64025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171" y="277814"/>
            <a:ext cx="9146383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University of Texas at San Antonio, One UTSA Circle, San Antonio, TX 78249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764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738188" y="2571750"/>
            <a:ext cx="10715625" cy="17145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185462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2295787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Image"/>
          <p:cNvSpPr>
            <a:spLocks noGrp="1"/>
          </p:cNvSpPr>
          <p:nvPr>
            <p:ph type="pic" sz="quarter" idx="13"/>
          </p:nvPr>
        </p:nvSpPr>
        <p:spPr>
          <a:xfrm>
            <a:off x="6429375" y="3589734"/>
            <a:ext cx="4988719" cy="237753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3" name="Image"/>
          <p:cNvSpPr>
            <a:spLocks noGrp="1"/>
          </p:cNvSpPr>
          <p:nvPr>
            <p:ph type="pic" sz="quarter" idx="14"/>
          </p:nvPr>
        </p:nvSpPr>
        <p:spPr>
          <a:xfrm>
            <a:off x="6429375" y="892969"/>
            <a:ext cx="4984024" cy="237529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half" idx="15"/>
          </p:nvPr>
        </p:nvSpPr>
        <p:spPr>
          <a:xfrm>
            <a:off x="1071562" y="875109"/>
            <a:ext cx="4893469" cy="507206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51468" y="6547274"/>
            <a:ext cx="292514" cy="219617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6879408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_Dark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82133" y="4206793"/>
            <a:ext cx="10205156" cy="835131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930402" y="5757331"/>
            <a:ext cx="8421509" cy="457202"/>
          </a:xfrm>
        </p:spPr>
        <p:txBody>
          <a:bodyPr>
            <a:normAutofit/>
          </a:bodyPr>
          <a:lstStyle>
            <a:lvl1pPr marL="0" indent="0" algn="ctr" defTabSz="457200" rtl="0" eaLnBrk="1" latinLnBrk="0" hangingPunct="1">
              <a:spcBef>
                <a:spcPct val="0"/>
              </a:spcBef>
              <a:buNone/>
              <a:defRPr lang="en-US" sz="1600" b="0" kern="1200" dirty="0">
                <a:solidFill>
                  <a:schemeClr val="bg1"/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Instructor Name and Title(s), ABC, DEF, GHI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204" y="897266"/>
            <a:ext cx="5795015" cy="100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92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Light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82133" y="4206793"/>
            <a:ext cx="10205156" cy="835131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rgbClr val="00234B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930402" y="5757331"/>
            <a:ext cx="8421509" cy="457202"/>
          </a:xfrm>
        </p:spPr>
        <p:txBody>
          <a:bodyPr>
            <a:normAutofit/>
          </a:bodyPr>
          <a:lstStyle>
            <a:lvl1pPr marL="0" indent="0" algn="ctr" defTabSz="457200" rtl="0" eaLnBrk="1" latinLnBrk="0" hangingPunct="1">
              <a:spcBef>
                <a:spcPct val="0"/>
              </a:spcBef>
              <a:buNone/>
              <a:defRPr lang="en-US" sz="1600" b="0" kern="1200" dirty="0">
                <a:solidFill>
                  <a:srgbClr val="00234B"/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Instructor Name and Title(s), ABC, DEF, GHI</a:t>
            </a:r>
          </a:p>
        </p:txBody>
      </p:sp>
    </p:spTree>
    <p:extLst>
      <p:ext uri="{BB962C8B-B14F-4D97-AF65-F5344CB8AC3E}">
        <p14:creationId xmlns:p14="http://schemas.microsoft.com/office/powerpoint/2010/main" val="76558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609600" y="6356351"/>
            <a:ext cx="1097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The University of Texas at San Antonio, One UTSA Circle, San Antonio, TX 78249</a:t>
            </a:r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3"/>
          </p:nvPr>
        </p:nvSpPr>
        <p:spPr>
          <a:xfrm>
            <a:off x="110591" y="1871663"/>
            <a:ext cx="11934652" cy="42068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24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609600" y="6356351"/>
            <a:ext cx="1097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The University of Texas at San Antonio, One UTSA Circle, San Antonio, TX 78249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51582" y="870857"/>
            <a:ext cx="11650133" cy="87596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609600" y="6356351"/>
            <a:ext cx="1097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The University of Texas at San Antonio, One UTSA Circle, San Antonio, TX 78249</a:t>
            </a:r>
          </a:p>
        </p:txBody>
      </p:sp>
    </p:spTree>
    <p:extLst>
      <p:ext uri="{BB962C8B-B14F-4D97-AF65-F5344CB8AC3E}">
        <p14:creationId xmlns:p14="http://schemas.microsoft.com/office/powerpoint/2010/main" val="402471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University of Texas at San Antonio, One UTSA Circle, San Antonio, TX 78249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2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1905000"/>
            <a:ext cx="9146382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5102526"/>
            <a:ext cx="9146381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University of Texas at San Antonio, One UTSA Circle, San Antonio, TX 78249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71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810" y="1905000"/>
            <a:ext cx="4420750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42" y="1905000"/>
            <a:ext cx="442074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University of Texas at San Antonio, One UTSA Circle, San Antonio, TX 78249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412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1905000"/>
            <a:ext cx="441770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810" y="2819400"/>
            <a:ext cx="441770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1488" y="1905000"/>
            <a:ext cx="441770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1488" y="2819400"/>
            <a:ext cx="441770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University of Texas at San Antonio, One UTSA Circle, San Antonio, TX 78249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5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800"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University of Texas at San Antonio, One UTSA Circle, San Antonio, TX 78249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14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University of Texas at San Antonio, One UTSA Circle, San Antonio, TX 78249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66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809" y="3429000"/>
            <a:ext cx="2743915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1249" y="1905000"/>
            <a:ext cx="5670757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8990" y="1630822"/>
            <a:ext cx="6292667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University of Texas at San Antonio, One UTSA Circle, San Antonio, TX 78249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27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6293" y="1884311"/>
            <a:ext cx="5670757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877" y="1630822"/>
            <a:ext cx="6292667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80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8018" y="3411748"/>
            <a:ext cx="2743915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60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1" y="1905000"/>
            <a:ext cx="9146382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7716" y="6400801"/>
            <a:ext cx="1244183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4516A-114A-0C4D-A042-F9AB5A108C2D}" type="datetimeFigureOut">
              <a:rPr lang="en-US" smtClean="0"/>
              <a:t>9/15/20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D448A-D197-7F4A-8E84-3B67A649E2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1775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18" r:id="rId15"/>
    <p:sldLayoutId id="2147483661" r:id="rId16"/>
    <p:sldLayoutId id="2147483666" r:id="rId17"/>
    <p:sldLayoutId id="2147483655" r:id="rId18"/>
    <p:sldLayoutId id="2147483667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AAB25C7-80F2-4542-B805-7866545D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384863"/>
          </a:xfrm>
        </p:spPr>
        <p:txBody>
          <a:bodyPr>
            <a:normAutofit/>
          </a:bodyPr>
          <a:lstStyle/>
          <a:p>
            <a:r>
              <a:rPr lang="en-US" sz="3400" dirty="0"/>
              <a:t>Fundamentals of Data Visualization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16E9A711-2FCD-444E-BE9A-ADBC81A84B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3818"/>
            <a:ext cx="9144000" cy="1655762"/>
          </a:xfrm>
        </p:spPr>
        <p:txBody>
          <a:bodyPr>
            <a:normAutofit/>
          </a:bodyPr>
          <a:lstStyle/>
          <a:p>
            <a:r>
              <a:rPr lang="en-US" sz="2400" dirty="0"/>
              <a:t>Ashwin Malshe, PhD</a:t>
            </a:r>
          </a:p>
        </p:txBody>
      </p:sp>
    </p:spTree>
    <p:extLst>
      <p:ext uri="{BB962C8B-B14F-4D97-AF65-F5344CB8AC3E}">
        <p14:creationId xmlns:p14="http://schemas.microsoft.com/office/powerpoint/2010/main" val="229473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EE7B504-01B2-A04E-9409-F8D09107587D}"/>
              </a:ext>
            </a:extLst>
          </p:cNvPr>
          <p:cNvSpPr/>
          <p:nvPr/>
        </p:nvSpPr>
        <p:spPr>
          <a:xfrm>
            <a:off x="3314646" y="5820385"/>
            <a:ext cx="53464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</a:t>
            </a:r>
            <a:r>
              <a:rPr lang="en-US" dirty="0" err="1"/>
              <a:t>FWSxSQsspiQ</a:t>
            </a:r>
            <a:endParaRPr lang="en-US" dirty="0"/>
          </a:p>
        </p:txBody>
      </p:sp>
      <p:pic>
        <p:nvPicPr>
          <p:cNvPr id="3" name="The Door Study.mp4">
            <a:hlinkClick r:id="" action="ppaction://media"/>
            <a:extLst>
              <a:ext uri="{FF2B5EF4-FFF2-40B4-BE49-F238E27FC236}">
                <a16:creationId xmlns:a16="http://schemas.microsoft.com/office/drawing/2014/main" id="{9F94FBCD-96B7-9644-AA2F-B4A1665141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9846" y="448365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68038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E364E19-F9E6-6E43-9F65-DBABD1D85318}"/>
              </a:ext>
            </a:extLst>
          </p:cNvPr>
          <p:cNvSpPr/>
          <p:nvPr/>
        </p:nvSpPr>
        <p:spPr>
          <a:xfrm>
            <a:off x="3593368" y="5869547"/>
            <a:ext cx="53592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=6JONMYxaZ_s</a:t>
            </a:r>
          </a:p>
        </p:txBody>
      </p:sp>
      <p:pic>
        <p:nvPicPr>
          <p:cNvPr id="2" name="Movie Perception Test - Conversation.mp4">
            <a:hlinkClick r:id="" action="ppaction://media"/>
            <a:extLst>
              <a:ext uri="{FF2B5EF4-FFF2-40B4-BE49-F238E27FC236}">
                <a16:creationId xmlns:a16="http://schemas.microsoft.com/office/drawing/2014/main" id="{4CC81B86-A977-3C40-B423-E2076CA13F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79887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23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8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Example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1">
                    <a:hueOff val="-37249"/>
                    <a:satOff val="-2150"/>
                    <a:lumOff val="12811"/>
                  </a:schemeClr>
                </a:solidFill>
              </a:defRPr>
            </a:pPr>
            <a:r>
              <a:t>Example</a:t>
            </a:r>
          </a:p>
          <a:p>
            <a:r>
              <a:t>Inattentional Blindness</a:t>
            </a:r>
          </a:p>
        </p:txBody>
      </p:sp>
    </p:spTree>
    <p:extLst>
      <p:ext uri="{BB962C8B-B14F-4D97-AF65-F5344CB8AC3E}">
        <p14:creationId xmlns:p14="http://schemas.microsoft.com/office/powerpoint/2010/main" val="210156395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6A58BA-12F9-2D43-8FE9-04A24D22082A}"/>
              </a:ext>
            </a:extLst>
          </p:cNvPr>
          <p:cNvSpPr/>
          <p:nvPr/>
        </p:nvSpPr>
        <p:spPr>
          <a:xfrm>
            <a:off x="3386463" y="5761392"/>
            <a:ext cx="53207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=vJG698U2Mvo</a:t>
            </a:r>
          </a:p>
        </p:txBody>
      </p:sp>
      <p:pic>
        <p:nvPicPr>
          <p:cNvPr id="3" name="selective attention test.mp4">
            <a:hlinkClick r:id="" action="ppaction://media"/>
            <a:extLst>
              <a:ext uri="{FF2B5EF4-FFF2-40B4-BE49-F238E27FC236}">
                <a16:creationId xmlns:a16="http://schemas.microsoft.com/office/drawing/2014/main" id="{B17ED953-3F80-1C4B-8576-63131F5D37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8839" y="739879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36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2E436C-F455-C344-9D51-8CF590F8A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2811" y="2241754"/>
            <a:ext cx="9146382" cy="393044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Did you see the gorilla?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Yes</a:t>
            </a:r>
          </a:p>
          <a:p>
            <a:pPr marL="0" indent="0">
              <a:buNone/>
            </a:pPr>
            <a:r>
              <a:rPr lang="en-US" dirty="0"/>
              <a:t>    No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AC347-A4B6-514C-947A-845B5BC310C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2394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B6893-9F33-A44E-8583-48DCD637F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853" y="1244395"/>
            <a:ext cx="10715625" cy="1714500"/>
          </a:xfrm>
        </p:spPr>
        <p:txBody>
          <a:bodyPr/>
          <a:lstStyle/>
          <a:p>
            <a:r>
              <a:rPr lang="en-US" dirty="0"/>
              <a:t>Floating trash bins illusion!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C9AF4A-3747-3C42-82AA-000D905FDF1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7082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0B6B50-EF65-2A44-A97D-973F8A923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 descr="A tree on a sidewalk&#10;&#10;Description automatically generated">
            <a:extLst>
              <a:ext uri="{FF2B5EF4-FFF2-40B4-BE49-F238E27FC236}">
                <a16:creationId xmlns:a16="http://schemas.microsoft.com/office/drawing/2014/main" id="{CECFED84-F8A6-2D45-B69E-C83FD5CB0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234" y="840993"/>
            <a:ext cx="4106092" cy="5160415"/>
          </a:xfrm>
          <a:prstGeom prst="rect">
            <a:avLst/>
          </a:prstGeom>
        </p:spPr>
      </p:pic>
      <p:pic>
        <p:nvPicPr>
          <p:cNvPr id="7" name="Picture 6" descr="A picture containing outdoor, building, road, street&#10;&#10;Description automatically generated">
            <a:extLst>
              <a:ext uri="{FF2B5EF4-FFF2-40B4-BE49-F238E27FC236}">
                <a16:creationId xmlns:a16="http://schemas.microsoft.com/office/drawing/2014/main" id="{7EC71F82-1EEF-4C4A-B6AD-127F58D26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264" y="840994"/>
            <a:ext cx="3857897" cy="517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2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3D9B5-07BC-DC47-AC42-58B1CE624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/9Il_D3Xt9W0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C6328F-2115-634A-BCC4-079806E3A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2811" y="1179455"/>
            <a:ext cx="9146381" cy="1069675"/>
          </a:xfrm>
        </p:spPr>
        <p:txBody>
          <a:bodyPr/>
          <a:lstStyle/>
          <a:p>
            <a:r>
              <a:rPr lang="en-US" b="1" dirty="0"/>
              <a:t>Seeing the world as it isn’t </a:t>
            </a:r>
          </a:p>
          <a:p>
            <a:r>
              <a:rPr lang="en-US" b="1" dirty="0"/>
              <a:t>Daniel Simons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42DB0E-BACE-174E-BAB8-2B0B60D0A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9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C91D7-C6DC-5A40-BE4C-2DC42D835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B824F6-7172-DC48-A5F3-562DC12DEDE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89116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he Human Ey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Human Eye</a:t>
            </a:r>
          </a:p>
        </p:txBody>
      </p:sp>
    </p:spTree>
    <p:extLst>
      <p:ext uri="{BB962C8B-B14F-4D97-AF65-F5344CB8AC3E}">
        <p14:creationId xmlns:p14="http://schemas.microsoft.com/office/powerpoint/2010/main" val="309905677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Picture 1"/>
          <p:cNvGrpSpPr/>
          <p:nvPr/>
        </p:nvGrpSpPr>
        <p:grpSpPr>
          <a:xfrm>
            <a:off x="2236937" y="974051"/>
            <a:ext cx="7737792" cy="5224530"/>
            <a:chOff x="0" y="0"/>
            <a:chExt cx="11004859" cy="7430441"/>
          </a:xfrm>
        </p:grpSpPr>
        <p:pic>
          <p:nvPicPr>
            <p:cNvPr id="152" name="Picture 1" descr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500" y="190500"/>
              <a:ext cx="10623860" cy="702404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51" name="Picture 1" descr="Picture 1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1004860" cy="7430442"/>
            </a:xfrm>
            <a:prstGeom prst="rect">
              <a:avLst/>
            </a:prstGeom>
            <a:effectLst/>
          </p:spPr>
        </p:pic>
      </p:grpSp>
    </p:spTree>
    <p:extLst>
      <p:ext uri="{BB962C8B-B14F-4D97-AF65-F5344CB8AC3E}">
        <p14:creationId xmlns:p14="http://schemas.microsoft.com/office/powerpoint/2010/main" val="228352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ornea is responsible for 80% of eye’s focusing power…"/>
          <p:cNvSpPr txBox="1">
            <a:spLocks noGrp="1"/>
          </p:cNvSpPr>
          <p:nvPr>
            <p:ph type="body" idx="1"/>
          </p:nvPr>
        </p:nvSpPr>
        <p:spPr>
          <a:xfrm>
            <a:off x="270934" y="1377685"/>
            <a:ext cx="8627260" cy="4102630"/>
          </a:xfrm>
          <a:prstGeom prst="rect">
            <a:avLst/>
          </a:prstGeo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dirty="0"/>
              <a:t>Cornea is responsible for </a:t>
            </a:r>
            <a:r>
              <a:rPr lang="en-US" dirty="0"/>
              <a:t>70%-</a:t>
            </a:r>
            <a:r>
              <a:rPr dirty="0"/>
              <a:t>80% of eye’s focusing power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dirty="0"/>
              <a:t>Rest 20</a:t>
            </a:r>
            <a:r>
              <a:rPr lang="en-US" dirty="0"/>
              <a:t>%-30%</a:t>
            </a:r>
            <a:r>
              <a:rPr dirty="0"/>
              <a:t> focusing ability comes from the lens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/>
              <a:t>If objects are closer than the near point and farther than the far point, they cannot be brought to focus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dirty="0"/>
              <a:t>If the far point is too close, it’s called “myopia”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dirty="0"/>
              <a:t>If the near point is far, it’s called “presbyopia”</a:t>
            </a:r>
          </a:p>
        </p:txBody>
      </p:sp>
    </p:spTree>
    <p:extLst>
      <p:ext uri="{BB962C8B-B14F-4D97-AF65-F5344CB8AC3E}">
        <p14:creationId xmlns:p14="http://schemas.microsoft.com/office/powerpoint/2010/main" val="92126003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 bldLvl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Picture 1"/>
          <p:cNvGrpSpPr/>
          <p:nvPr/>
        </p:nvGrpSpPr>
        <p:grpSpPr>
          <a:xfrm>
            <a:off x="1535932" y="1725343"/>
            <a:ext cx="9120136" cy="3425174"/>
            <a:chOff x="0" y="0"/>
            <a:chExt cx="12970858" cy="4871357"/>
          </a:xfrm>
        </p:grpSpPr>
        <p:pic>
          <p:nvPicPr>
            <p:cNvPr id="163" name="Picture 1" descr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500" y="190500"/>
              <a:ext cx="12589859" cy="446495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62" name="Picture 1" descr="Picture 1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2970859" cy="4871358"/>
            </a:xfrm>
            <a:prstGeom prst="rect">
              <a:avLst/>
            </a:prstGeom>
            <a:effectLst/>
          </p:spPr>
        </p:pic>
      </p:grpSp>
    </p:spTree>
    <p:extLst>
      <p:ext uri="{BB962C8B-B14F-4D97-AF65-F5344CB8AC3E}">
        <p14:creationId xmlns:p14="http://schemas.microsoft.com/office/powerpoint/2010/main" val="99040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A4F83F-1619-AD43-B376-B12EA56E8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448A-D197-7F4A-8E84-3B67A649E247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4E03DA-823F-1341-897F-37F8F3B02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13" y="1292470"/>
            <a:ext cx="11890735" cy="45769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3723A6-7D57-7147-B62F-3DB4667295E6}"/>
              </a:ext>
            </a:extLst>
          </p:cNvPr>
          <p:cNvSpPr txBox="1"/>
          <p:nvPr/>
        </p:nvSpPr>
        <p:spPr>
          <a:xfrm>
            <a:off x="6240162" y="5869459"/>
            <a:ext cx="5659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Blind_spot</a:t>
            </a:r>
            <a:r>
              <a:rPr lang="en-US" dirty="0"/>
              <a:t>_(vision)</a:t>
            </a:r>
          </a:p>
        </p:txBody>
      </p:sp>
    </p:spTree>
    <p:extLst>
      <p:ext uri="{BB962C8B-B14F-4D97-AF65-F5344CB8AC3E}">
        <p14:creationId xmlns:p14="http://schemas.microsoft.com/office/powerpoint/2010/main" val="422568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pasted-image.png"/>
          <p:cNvGrpSpPr/>
          <p:nvPr/>
        </p:nvGrpSpPr>
        <p:grpSpPr>
          <a:xfrm>
            <a:off x="1832074" y="825996"/>
            <a:ext cx="8424034" cy="5278242"/>
            <a:chOff x="0" y="0"/>
            <a:chExt cx="12128500" cy="8064500"/>
          </a:xfrm>
        </p:grpSpPr>
        <p:pic>
          <p:nvPicPr>
            <p:cNvPr id="169" name="pasted-image.png" descr="pasted-image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500" y="190500"/>
              <a:ext cx="11747500" cy="76581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68" name="pasted-image.png" descr="pasted-image.png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2128500" cy="8064500"/>
            </a:xfrm>
            <a:prstGeom prst="rect">
              <a:avLst/>
            </a:prstGeom>
            <a:effectLst/>
          </p:spPr>
        </p:pic>
      </p:grpSp>
      <p:sp>
        <p:nvSpPr>
          <p:cNvPr id="171" name="Fovea"/>
          <p:cNvSpPr txBox="1"/>
          <p:nvPr/>
        </p:nvSpPr>
        <p:spPr>
          <a:xfrm>
            <a:off x="1943928" y="275818"/>
            <a:ext cx="1182730" cy="564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r>
              <a:rPr sz="3200" dirty="0"/>
              <a:t>Fovea</a:t>
            </a:r>
          </a:p>
        </p:txBody>
      </p:sp>
    </p:spTree>
    <p:extLst>
      <p:ext uri="{BB962C8B-B14F-4D97-AF65-F5344CB8AC3E}">
        <p14:creationId xmlns:p14="http://schemas.microsoft.com/office/powerpoint/2010/main" val="3450347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pasted-image.png"/>
          <p:cNvGrpSpPr/>
          <p:nvPr/>
        </p:nvGrpSpPr>
        <p:grpSpPr>
          <a:xfrm>
            <a:off x="2026034" y="82567"/>
            <a:ext cx="8139932" cy="6710725"/>
            <a:chOff x="0" y="0"/>
            <a:chExt cx="11576791" cy="9544141"/>
          </a:xfrm>
        </p:grpSpPr>
        <p:pic>
          <p:nvPicPr>
            <p:cNvPr id="174" name="pasted-image.png" descr="pasted-image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500" y="190500"/>
              <a:ext cx="11195792" cy="9137742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73" name="pasted-image.png" descr="pasted-image.png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1576792" cy="9544142"/>
            </a:xfrm>
            <a:prstGeom prst="rect">
              <a:avLst/>
            </a:prstGeom>
            <a:effectLst/>
          </p:spPr>
        </p:pic>
      </p:grpSp>
    </p:spTree>
    <p:extLst>
      <p:ext uri="{BB962C8B-B14F-4D97-AF65-F5344CB8AC3E}">
        <p14:creationId xmlns:p14="http://schemas.microsoft.com/office/powerpoint/2010/main" val="344725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Examples Change Blindnes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solidFill>
                  <a:schemeClr val="accent1">
                    <a:hueOff val="-37249"/>
                    <a:satOff val="-2150"/>
                    <a:lumOff val="12811"/>
                  </a:schemeClr>
                </a:solidFill>
              </a:rPr>
              <a:t>Examples</a:t>
            </a:r>
            <a:br/>
            <a:r>
              <a:t>Change Blindness</a:t>
            </a:r>
          </a:p>
        </p:txBody>
      </p:sp>
    </p:spTree>
    <p:extLst>
      <p:ext uri="{BB962C8B-B14F-4D97-AF65-F5344CB8AC3E}">
        <p14:creationId xmlns:p14="http://schemas.microsoft.com/office/powerpoint/2010/main" val="1653619934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6" id="{0EF1E6CA-A459-644D-A441-B2E08615EDB6}" vid="{ADBCB8AB-BE11-5249-9DAA-E2C942F56FF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329F619BF3F44A9372EA4393708BFF" ma:contentTypeVersion="10" ma:contentTypeDescription="Create a new document." ma:contentTypeScope="" ma:versionID="939baccfd92605925360e64c8c683992">
  <xsd:schema xmlns:xsd="http://www.w3.org/2001/XMLSchema" xmlns:xs="http://www.w3.org/2001/XMLSchema" xmlns:p="http://schemas.microsoft.com/office/2006/metadata/properties" xmlns:ns2="9e08ca3d-02e5-49e5-ac3f-ddf65e9d53cb" xmlns:ns3="ea33289b-e463-45d0-b152-6ca9771e771e" xmlns:ns4="e99ea873-ec20-48cf-a309-84fee3f36cab" targetNamespace="http://schemas.microsoft.com/office/2006/metadata/properties" ma:root="true" ma:fieldsID="35154622c03efc41dc6b9da2cada633a" ns2:_="" ns3:_="" ns4:_="">
    <xsd:import namespace="9e08ca3d-02e5-49e5-ac3f-ddf65e9d53cb"/>
    <xsd:import namespace="ea33289b-e463-45d0-b152-6ca9771e771e"/>
    <xsd:import namespace="e99ea873-ec20-48cf-a309-84fee3f36ca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08ca3d-02e5-49e5-ac3f-ddf65e9d53cb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33289b-e463-45d0-b152-6ca9771e771e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2" nillable="true" ma:displayName="Sharing Hint Hash" ma:internalName="SharingHintHash" ma:readOnly="true">
      <xsd:simpleType>
        <xsd:restriction base="dms:Text"/>
      </xsd:simple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5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9ea873-ec20-48cf-a309-84fee3f36c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4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9e08ca3d-02e5-49e5-ac3f-ddf65e9d53cb">NYC5UXAAA45M-5-55</_dlc_DocId>
    <_dlc_DocIdUrl xmlns="9e08ca3d-02e5-49e5-ac3f-ddf65e9d53cb">
      <Url>https://utsacloud.sharepoint.com/sites/vper/branding/_layouts/15/DocIdRedir.aspx?ID=NYC5UXAAA45M-5-55</Url>
      <Description>NYC5UXAAA45M-5-55</Description>
    </_dlc_DocIdUrl>
    <SharedWithUsers xmlns="ea33289b-e463-45d0-b152-6ca9771e771e">
      <UserInfo>
        <DisplayName>Kevin McCollom</DisplayName>
        <AccountId>297</AccountId>
        <AccountType/>
      </UserInfo>
      <UserInfo>
        <DisplayName>Deborah Silliman</DisplayName>
        <AccountId>516</AccountId>
        <AccountType/>
      </UserInfo>
      <UserInfo>
        <DisplayName>Kayla Larsen</DisplayName>
        <AccountId>669</AccountId>
        <AccountType/>
      </UserInfo>
      <UserInfo>
        <DisplayName>Oyinkansola Adeoye</DisplayName>
        <AccountId>1196</AccountId>
        <AccountType/>
      </UserInfo>
      <UserInfo>
        <DisplayName>Cerise Edmonds</DisplayName>
        <AccountId>732</AccountId>
        <AccountType/>
      </UserInfo>
      <UserInfo>
        <DisplayName>Raitza Garcia</DisplayName>
        <AccountId>1478</AccountId>
        <AccountType/>
      </UserInfo>
      <UserInfo>
        <DisplayName>Liliana Gomez</DisplayName>
        <AccountId>201</AccountId>
        <AccountType/>
      </UserInfo>
      <UserInfo>
        <DisplayName>Rebecca Palomo</DisplayName>
        <AccountId>2020</AccountId>
        <AccountType/>
      </UserInfo>
      <UserInfo>
        <DisplayName>Herbert Ganey</DisplayName>
        <AccountId>2047</AccountId>
        <AccountType/>
      </UserInfo>
      <UserInfo>
        <DisplayName>Biran Jallow</DisplayName>
        <AccountId>2242</AccountId>
        <AccountType/>
      </UserInfo>
      <UserInfo>
        <DisplayName>Jennifer Evetts</DisplayName>
        <AccountId>2244</AccountId>
        <AccountType/>
      </UserInfo>
      <UserInfo>
        <DisplayName>Daniela Sanchez</DisplayName>
        <AccountId>2305</AccountId>
        <AccountType/>
      </UserInfo>
      <UserInfo>
        <DisplayName>David Nguyen</DisplayName>
        <AccountId>2065</AccountId>
        <AccountType/>
      </UserInfo>
      <UserInfo>
        <DisplayName>Ana Alvarez</DisplayName>
        <AccountId>812</AccountId>
        <AccountType/>
      </UserInfo>
      <UserInfo>
        <DisplayName>Liz Rockstroh</DisplayName>
        <AccountId>1900</AccountId>
        <AccountType/>
      </UserInfo>
    </SharedWithUsers>
    <LastSharedByUser xmlns="ea33289b-e463-45d0-b152-6ca9771e771e">oyinkansola.adeoye@utsa.edu</LastSharedByUser>
    <LastSharedByTime xmlns="ea33289b-e463-45d0-b152-6ca9771e771e">2016-04-27T03:47:28+00:00</LastSharedByTime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C362C4AD-04DD-4406-A155-0D570CA669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08ca3d-02e5-49e5-ac3f-ddf65e9d53cb"/>
    <ds:schemaRef ds:uri="ea33289b-e463-45d0-b152-6ca9771e771e"/>
    <ds:schemaRef ds:uri="e99ea873-ec20-48cf-a309-84fee3f36ca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050EF4-0C88-4619-B3BE-F222C61E7F29}">
  <ds:schemaRefs>
    <ds:schemaRef ds:uri="http://www.w3.org/XML/1998/namespace"/>
    <ds:schemaRef ds:uri="http://schemas.openxmlformats.org/package/2006/metadata/core-properties"/>
    <ds:schemaRef ds:uri="9e08ca3d-02e5-49e5-ac3f-ddf65e9d53cb"/>
    <ds:schemaRef ds:uri="http://schemas.microsoft.com/office/2006/documentManagement/types"/>
    <ds:schemaRef ds:uri="http://purl.org/dc/dcmitype/"/>
    <ds:schemaRef ds:uri="ea33289b-e463-45d0-b152-6ca9771e771e"/>
    <ds:schemaRef ds:uri="http://purl.org/dc/elements/1.1/"/>
    <ds:schemaRef ds:uri="http://purl.org/dc/terms/"/>
    <ds:schemaRef ds:uri="http://schemas.microsoft.com/office/infopath/2007/PartnerControls"/>
    <ds:schemaRef ds:uri="e99ea873-ec20-48cf-a309-84fee3f36cab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60978E03-AC80-468F-92C7-DE81D3A2F261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73301F5-3D44-4DDC-90B3-43B57C2BE366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Chalkboard</Template>
  <TotalTime>1627</TotalTime>
  <Words>188</Words>
  <Application>Microsoft Macintosh PowerPoint</Application>
  <PresentationFormat>Widescreen</PresentationFormat>
  <Paragraphs>30</Paragraphs>
  <Slides>18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Consolas</vt:lpstr>
      <vt:lpstr>Corbel</vt:lpstr>
      <vt:lpstr>Helvetica</vt:lpstr>
      <vt:lpstr>Chalkboard 16x9</vt:lpstr>
      <vt:lpstr>Fundamentals of Data Visualization</vt:lpstr>
      <vt:lpstr>The Human Eye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Examples Change Blindness</vt:lpstr>
      <vt:lpstr>PowerPoint Presentation</vt:lpstr>
      <vt:lpstr>PowerPoint Presentation</vt:lpstr>
      <vt:lpstr>Example Inattentional Blindness</vt:lpstr>
      <vt:lpstr>PowerPoint Presentation</vt:lpstr>
      <vt:lpstr>PowerPoint Presentation</vt:lpstr>
      <vt:lpstr>Floating trash bins illusion!</vt:lpstr>
      <vt:lpstr>PowerPoint Presentation</vt:lpstr>
      <vt:lpstr>https://youtu.be/9Il_D3Xt9W0</vt:lpstr>
      <vt:lpstr>The End!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Visualization</dc:title>
  <dc:creator>Ashwin Malshe</dc:creator>
  <cp:lastModifiedBy>Ashwin Malshe</cp:lastModifiedBy>
  <cp:revision>21</cp:revision>
  <dcterms:created xsi:type="dcterms:W3CDTF">2020-04-07T23:36:56Z</dcterms:created>
  <dcterms:modified xsi:type="dcterms:W3CDTF">2020-09-15T17:39:37Z</dcterms:modified>
</cp:coreProperties>
</file>